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Average"/>
      <p:regular r:id="rId56"/>
    </p:embeddedFont>
    <p:embeddedFont>
      <p:font typeface="Alegreya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legrey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Alegreya-regular.fntdata"/><Relationship Id="rId12" Type="http://schemas.openxmlformats.org/officeDocument/2006/relationships/slide" Target="slides/slide7.xml"/><Relationship Id="rId56" Type="http://schemas.openxmlformats.org/officeDocument/2006/relationships/font" Target="fonts/Average-regular.fntdata"/><Relationship Id="rId15" Type="http://schemas.openxmlformats.org/officeDocument/2006/relationships/slide" Target="slides/slide10.xml"/><Relationship Id="rId59" Type="http://schemas.openxmlformats.org/officeDocument/2006/relationships/font" Target="fonts/Alegreya-italic.fntdata"/><Relationship Id="rId14" Type="http://schemas.openxmlformats.org/officeDocument/2006/relationships/slide" Target="slides/slide9.xml"/><Relationship Id="rId58" Type="http://schemas.openxmlformats.org/officeDocument/2006/relationships/font" Target="fonts/Alegrey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5bcdcd2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5bcdcd2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bcdcd28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bcdcd28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5bcdcd28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5bcdcd28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5bcdcd2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5bcdcd2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5bcdcd28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5bcdcd28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5bcdcd284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5bcdcd284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5bcdcd28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5bcdcd28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5bcdcd28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5bcdcd28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5bcdcd28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5bcdcd28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bcdcd28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bcdcd28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5bcdcd28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5bcdcd28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bcdcd28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bcdcd28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5bcdcd284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5bcdcd284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bcdcd28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bcdcd28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bcdcd28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5bcdcd28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5bcdcd28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5bcdcd28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bcdcd28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bcdcd28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bcdcd28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bcdcd28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bcdcd28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bcdcd28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Fondamental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bcdcd28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5bcdcd28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5bcdcd284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5bcdcd28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5bcdcd28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5bcdcd28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5bcdcd2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5bcdcd2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5bcdcd28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5bcdcd28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5bcdcd28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5bcdcd28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5bcdcd28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5bcdcd28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5bcdcd28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5bcdcd28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5bcdcd28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5bcdcd28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5bcdcd28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5bcdcd28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5bcdcd28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5bcdcd28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5bcdcd28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5bcdcd28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5bcdcd284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5bcdcd28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5bcdcd28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5bcdcd28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bcdcd28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5bcdcd28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5bcdcd28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5bcdcd28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5bcdcd284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5bcdcd28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5bcdcd284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5bcdcd284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5bcdcd28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5bcdcd28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5bcdcd284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5bcdcd284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5bcdcd28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5bcdcd28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5bcdcd28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5bcdcd28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bcdcd2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5bcdcd2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bcdcd2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bcdcd2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5bcdcd28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5bcdcd28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5bcdcd28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5bcdcd28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5bcdcd28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5bcdcd28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dVyczcgNPslrkBISfmgId1B53IGF52o5?usp=sharing" TargetMode="External"/><Relationship Id="rId4" Type="http://schemas.openxmlformats.org/officeDocument/2006/relationships/hyperlink" Target="https://github.com/DalilaSalamani/Hands-On-ML4HEP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Artificial_neuron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hyperlink" Target="https://skymind.ai/wiki/neural-networ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jupyter.org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numpy.org/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oot.cern/" TargetMode="External"/><Relationship Id="rId4" Type="http://schemas.openxmlformats.org/officeDocument/2006/relationships/hyperlink" Target="https://pypi.org/project/uproot/" TargetMode="External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atplotlib.org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hyperlink" Target="https://www.neonscience.org/about-hdf5" TargetMode="External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alilaSalamani/Hands-On-ML4HEP/blob/main/HandsOnSession_PART_1.ipyn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alilaSalamani/Hands-On-ML4HEP/blob/main/HandsOnSession_PART_2.ipynb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hyperlink" Target="https://accounts.google.com/signin/v2/identifier?service=wise&amp;passive=true&amp;continue=http%3A%2F%2Fdrive.google.com%2F%3Futm_source%3Den&amp;utm_medium=button&amp;utm_campaign=web&amp;utm_content=gotodrive&amp;usp=gtd&amp;ltmpl=drive&amp;flowName=GlifWebSignIn&amp;flowEntry=ServiceLogi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rive.google.com/drive/my-drive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DalilaSalamani/Hands-On-ML4HEP/blob/main/HandsOnSession_PART_3.ipyn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807.02876" TargetMode="External"/><Relationship Id="rId4" Type="http://schemas.openxmlformats.org/officeDocument/2006/relationships/hyperlink" Target="https://arxiv.org/pdf/2102.02770.pdf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30000"/>
          </a:blip>
          <a:srcRect b="8262" l="0" r="21820" t="9447"/>
          <a:stretch/>
        </p:blipFill>
        <p:spPr>
          <a:xfrm>
            <a:off x="4043900" y="-228600"/>
            <a:ext cx="5023074" cy="36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30000"/>
          </a:blip>
          <a:srcRect b="8262" l="0" r="21820" t="9447"/>
          <a:stretch/>
        </p:blipFill>
        <p:spPr>
          <a:xfrm flipH="1">
            <a:off x="-37425" y="-76200"/>
            <a:ext cx="4761825" cy="350422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13950" y="1660450"/>
            <a:ext cx="82677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300">
                <a:solidFill>
                  <a:srgbClr val="0C343D"/>
                </a:solidFill>
                <a:latin typeface="Cambria"/>
                <a:ea typeface="Cambria"/>
                <a:cs typeface="Cambria"/>
                <a:sym typeface="Cambria"/>
              </a:rPr>
              <a:t>Hands-on </a:t>
            </a:r>
            <a:r>
              <a:rPr b="1" lang="fr" sz="4300">
                <a:solidFill>
                  <a:srgbClr val="0C343D"/>
                </a:solidFill>
                <a:latin typeface="Cambria"/>
                <a:ea typeface="Cambria"/>
                <a:cs typeface="Cambria"/>
                <a:sym typeface="Cambria"/>
              </a:rPr>
              <a:t>Machine Learning for High Energy Physics </a:t>
            </a:r>
            <a:endParaRPr b="1" sz="4300">
              <a:solidFill>
                <a:srgbClr val="0C343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rgbClr val="0C343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rgbClr val="0C343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623" y="4227425"/>
            <a:ext cx="836350" cy="8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084025" y="3467875"/>
            <a:ext cx="263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Dalila Salamani </a:t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mbria"/>
                <a:ea typeface="Cambria"/>
                <a:cs typeface="Cambria"/>
                <a:sym typeface="Cambria"/>
              </a:rPr>
              <a:t>Particle Tracking with Machine Learning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7817" r="0" t="0"/>
          <a:stretch/>
        </p:blipFill>
        <p:spPr>
          <a:xfrm>
            <a:off x="6900" y="1181825"/>
            <a:ext cx="4772225" cy="29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817625" y="4184725"/>
            <a:ext cx="2746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arenBoth"/>
            </a:pPr>
            <a:r>
              <a:rPr lang="fr" sz="1800">
                <a:latin typeface="Average"/>
                <a:ea typeface="Average"/>
                <a:cs typeface="Average"/>
                <a:sym typeface="Average"/>
              </a:rPr>
              <a:t>The actual particle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7516479" y="3072088"/>
            <a:ext cx="1032000" cy="311100"/>
          </a:xfrm>
          <a:prstGeom prst="parallelogram">
            <a:avLst>
              <a:gd fmla="val 121649" name="adj"/>
            </a:avLst>
          </a:prstGeom>
          <a:solidFill>
            <a:srgbClr val="980000">
              <a:alpha val="7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6718779" y="2472090"/>
            <a:ext cx="1032000" cy="311100"/>
          </a:xfrm>
          <a:prstGeom prst="parallelogram">
            <a:avLst>
              <a:gd fmla="val 121649" name="adj"/>
            </a:avLst>
          </a:prstGeom>
          <a:solidFill>
            <a:srgbClr val="980000">
              <a:alpha val="7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7325455" y="2687614"/>
            <a:ext cx="120935" cy="46786"/>
            <a:chOff x="6294000" y="3263925"/>
            <a:chExt cx="186600" cy="64800"/>
          </a:xfrm>
        </p:grpSpPr>
        <p:cxnSp>
          <p:nvCxnSpPr>
            <p:cNvPr id="175" name="Google Shape;175;p22"/>
            <p:cNvCxnSpPr/>
            <p:nvPr/>
          </p:nvCxnSpPr>
          <p:spPr>
            <a:xfrm flipH="1" rot="10800000">
              <a:off x="6294000" y="3264075"/>
              <a:ext cx="186600" cy="645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 rot="10800000">
              <a:off x="6301200" y="3263925"/>
              <a:ext cx="172200" cy="64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7" name="Google Shape;177;p22"/>
          <p:cNvSpPr/>
          <p:nvPr/>
        </p:nvSpPr>
        <p:spPr>
          <a:xfrm>
            <a:off x="5837377" y="2026780"/>
            <a:ext cx="1032000" cy="311100"/>
          </a:xfrm>
          <a:prstGeom prst="parallelogram">
            <a:avLst>
              <a:gd fmla="val 121649" name="adj"/>
            </a:avLst>
          </a:prstGeom>
          <a:solidFill>
            <a:srgbClr val="980000">
              <a:alpha val="7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6337747" y="2082435"/>
            <a:ext cx="120935" cy="46786"/>
            <a:chOff x="6294000" y="3263925"/>
            <a:chExt cx="186600" cy="64800"/>
          </a:xfrm>
        </p:grpSpPr>
        <p:cxnSp>
          <p:nvCxnSpPr>
            <p:cNvPr id="179" name="Google Shape;179;p22"/>
            <p:cNvCxnSpPr/>
            <p:nvPr/>
          </p:nvCxnSpPr>
          <p:spPr>
            <a:xfrm flipH="1" rot="10800000">
              <a:off x="6294000" y="3264075"/>
              <a:ext cx="186600" cy="645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10800000">
              <a:off x="6301200" y="3263925"/>
              <a:ext cx="172200" cy="64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1" name="Google Shape;181;p22"/>
          <p:cNvSpPr/>
          <p:nvPr/>
        </p:nvSpPr>
        <p:spPr>
          <a:xfrm>
            <a:off x="4997825" y="1586650"/>
            <a:ext cx="1032000" cy="311100"/>
          </a:xfrm>
          <a:prstGeom prst="parallelogram">
            <a:avLst>
              <a:gd fmla="val 121649" name="adj"/>
            </a:avLst>
          </a:prstGeom>
          <a:solidFill>
            <a:srgbClr val="980000">
              <a:alpha val="7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5251269" y="1862370"/>
            <a:ext cx="120935" cy="46786"/>
            <a:chOff x="6294000" y="3263925"/>
            <a:chExt cx="186600" cy="64800"/>
          </a:xfrm>
        </p:grpSpPr>
        <p:cxnSp>
          <p:nvCxnSpPr>
            <p:cNvPr id="183" name="Google Shape;183;p22"/>
            <p:cNvCxnSpPr/>
            <p:nvPr/>
          </p:nvCxnSpPr>
          <p:spPr>
            <a:xfrm flipH="1" rot="10800000">
              <a:off x="6294000" y="3264075"/>
              <a:ext cx="186600" cy="645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2"/>
            <p:cNvCxnSpPr/>
            <p:nvPr/>
          </p:nvCxnSpPr>
          <p:spPr>
            <a:xfrm rot="10800000">
              <a:off x="6301200" y="3263925"/>
              <a:ext cx="172200" cy="64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5" name="Google Shape;185;p22"/>
          <p:cNvSpPr txBox="1"/>
          <p:nvPr/>
        </p:nvSpPr>
        <p:spPr>
          <a:xfrm>
            <a:off x="6169450" y="4184725"/>
            <a:ext cx="2685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Average"/>
                <a:ea typeface="Average"/>
                <a:cs typeface="Average"/>
                <a:sym typeface="Average"/>
              </a:rPr>
              <a:t>(2)    The measurements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6" name="Google Shape;186;p22"/>
          <p:cNvCxnSpPr/>
          <p:nvPr/>
        </p:nvCxnSpPr>
        <p:spPr>
          <a:xfrm>
            <a:off x="4243925" y="2624500"/>
            <a:ext cx="5352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75" y="609350"/>
            <a:ext cx="7374500" cy="46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mbria"/>
                <a:ea typeface="Cambria"/>
                <a:cs typeface="Cambria"/>
                <a:sym typeface="Cambria"/>
              </a:rPr>
              <a:t>Particle Tracking with Machine Learning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mbria"/>
                <a:ea typeface="Cambria"/>
                <a:cs typeface="Cambria"/>
                <a:sym typeface="Cambria"/>
              </a:rPr>
              <a:t>Metric (similarity) Learning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48953" l="0" r="66511" t="5828"/>
          <a:stretch/>
        </p:blipFill>
        <p:spPr>
          <a:xfrm>
            <a:off x="738875" y="1838611"/>
            <a:ext cx="3097084" cy="309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48953" l="66511" r="0" t="5828"/>
          <a:stretch/>
        </p:blipFill>
        <p:spPr>
          <a:xfrm>
            <a:off x="5102389" y="1875825"/>
            <a:ext cx="3097084" cy="30958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4"/>
          <p:cNvCxnSpPr/>
          <p:nvPr/>
        </p:nvCxnSpPr>
        <p:spPr>
          <a:xfrm flipH="1" rot="10800000">
            <a:off x="3835959" y="3385055"/>
            <a:ext cx="1156800" cy="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4"/>
          <p:cNvSpPr/>
          <p:nvPr/>
        </p:nvSpPr>
        <p:spPr>
          <a:xfrm>
            <a:off x="3020100" y="1957450"/>
            <a:ext cx="5487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7363500" y="1957450"/>
            <a:ext cx="5487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371275" y="1097575"/>
            <a:ext cx="5272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We know truth association from simulation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512725" y="1899925"/>
            <a:ext cx="83469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500">
                <a:solidFill>
                  <a:srgbClr val="1DC1D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i="1" lang="fr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fr" sz="25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FastCaloMLSim</a:t>
            </a:r>
            <a:r>
              <a:rPr i="1" lang="fr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f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type,energy,eta</a:t>
            </a:r>
            <a:r>
              <a:rPr i="1" lang="fr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i="1"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fr" sz="2500">
                <a:solidFill>
                  <a:srgbClr val="1DC1D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i="1" lang="fr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fr" sz="2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P(shower|type,energy,eta)</a:t>
            </a:r>
            <a:endParaRPr i="1" sz="25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15817" l="7596" r="7050" t="19141"/>
          <a:stretch/>
        </p:blipFill>
        <p:spPr>
          <a:xfrm>
            <a:off x="6991950" y="76200"/>
            <a:ext cx="2152051" cy="16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title"/>
          </p:nvPr>
        </p:nvSpPr>
        <p:spPr>
          <a:xfrm>
            <a:off x="311700" y="445025"/>
            <a:ext cx="60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Generative model for fast simulation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270700" y="3604913"/>
            <a:ext cx="424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Alegreya"/>
                <a:ea typeface="Alegreya"/>
                <a:cs typeface="Alegreya"/>
                <a:sym typeface="Alegreya"/>
              </a:rPr>
              <a:t>Variational Autoencoders (VAE)</a:t>
            </a:r>
            <a:endParaRPr sz="17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267550" y="4216825"/>
            <a:ext cx="471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Alegreya"/>
                <a:ea typeface="Alegreya"/>
                <a:cs typeface="Alegreya"/>
                <a:sym typeface="Alegreya"/>
              </a:rPr>
              <a:t>Generative Adversarial Network (GAN)</a:t>
            </a:r>
            <a:endParaRPr sz="17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2241650" y="1140225"/>
            <a:ext cx="94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FullSim</a:t>
            </a:r>
            <a:endParaRPr sz="1700"/>
          </a:p>
        </p:txBody>
      </p:sp>
      <p:sp>
        <p:nvSpPr>
          <p:cNvPr id="223" name="Google Shape;223;p26"/>
          <p:cNvSpPr txBox="1"/>
          <p:nvPr/>
        </p:nvSpPr>
        <p:spPr>
          <a:xfrm>
            <a:off x="6003872" y="1178325"/>
            <a:ext cx="158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FastSim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224" name="Google Shape;224;p26"/>
          <p:cNvSpPr txBox="1"/>
          <p:nvPr/>
        </p:nvSpPr>
        <p:spPr>
          <a:xfrm>
            <a:off x="5115675" y="4821025"/>
            <a:ext cx="335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Shortcut standard tracking &amp; detailed simulation</a:t>
            </a:r>
            <a:endParaRPr i="1" sz="1100"/>
          </a:p>
        </p:txBody>
      </p:sp>
      <p:sp>
        <p:nvSpPr>
          <p:cNvPr id="225" name="Google Shape;225;p26"/>
          <p:cNvSpPr txBox="1"/>
          <p:nvPr/>
        </p:nvSpPr>
        <p:spPr>
          <a:xfrm>
            <a:off x="8237025" y="4858525"/>
            <a:ext cx="103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/>
              <a:t>[Geant4]</a:t>
            </a:r>
            <a:endParaRPr i="1" sz="8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00" y="1527025"/>
            <a:ext cx="3384373" cy="32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400" y="1500920"/>
            <a:ext cx="3384375" cy="3272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45025"/>
            <a:ext cx="74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Generative model for fast shower simulation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60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Generative model for fast simulation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50" y="1638550"/>
            <a:ext cx="2619025" cy="32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1552200" y="1149275"/>
            <a:ext cx="283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Example of a photon shower development in the electromagnetic calorimeter</a:t>
            </a:r>
            <a:endParaRPr sz="11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700" y="1580175"/>
            <a:ext cx="3245450" cy="30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1635525" y="2932550"/>
            <a:ext cx="1957800" cy="812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Supervised</a:t>
            </a:r>
            <a:endParaRPr b="1" i="1" sz="2000">
              <a:solidFill>
                <a:srgbClr val="FF0000"/>
              </a:solidFill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285222" y="2932550"/>
            <a:ext cx="1957800" cy="812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Unsupervised</a:t>
            </a:r>
            <a:endParaRPr b="1" i="1" sz="2000">
              <a:solidFill>
                <a:srgbClr val="FF0000"/>
              </a:solidFill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354091" y="956975"/>
            <a:ext cx="1957800" cy="8124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Reinforcement</a:t>
            </a:r>
            <a:endParaRPr b="1" i="1" sz="2000">
              <a:solidFill>
                <a:srgbClr val="FF0000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4217350" y="2379725"/>
            <a:ext cx="318300" cy="294600"/>
          </a:xfrm>
          <a:prstGeom prst="ellipse">
            <a:avLst/>
          </a:prstGeom>
          <a:solidFill>
            <a:srgbClr val="0D3149"/>
          </a:solidFill>
          <a:ln cap="flat" cmpd="sng" w="9525">
            <a:solidFill>
              <a:srgbClr val="0F3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8"/>
          <p:cNvCxnSpPr>
            <a:stCxn id="246" idx="0"/>
            <a:endCxn id="245" idx="2"/>
          </p:cNvCxnSpPr>
          <p:nvPr/>
        </p:nvCxnSpPr>
        <p:spPr>
          <a:xfrm rot="10800000">
            <a:off x="4333000" y="1769225"/>
            <a:ext cx="43500" cy="6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8"/>
          <p:cNvCxnSpPr>
            <a:stCxn id="246" idx="3"/>
          </p:cNvCxnSpPr>
          <p:nvPr/>
        </p:nvCxnSpPr>
        <p:spPr>
          <a:xfrm flipH="1">
            <a:off x="3554464" y="2631182"/>
            <a:ext cx="709500" cy="35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8"/>
          <p:cNvCxnSpPr>
            <a:stCxn id="246" idx="5"/>
          </p:cNvCxnSpPr>
          <p:nvPr/>
        </p:nvCxnSpPr>
        <p:spPr>
          <a:xfrm>
            <a:off x="4489036" y="2631182"/>
            <a:ext cx="828600" cy="40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8"/>
          <p:cNvSpPr txBox="1"/>
          <p:nvPr/>
        </p:nvSpPr>
        <p:spPr>
          <a:xfrm>
            <a:off x="1440275" y="3788350"/>
            <a:ext cx="32412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Labeled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Classification (discrete values)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Regression </a:t>
            </a:r>
            <a:r>
              <a:rPr lang="fr">
                <a:solidFill>
                  <a:srgbClr val="000000"/>
                </a:solidFill>
              </a:rPr>
              <a:t>(real values)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5174075" y="3788350"/>
            <a:ext cx="28926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No data labels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Clustering</a:t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5641400" y="968825"/>
            <a:ext cx="28926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Decision by reward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Select best option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Learn behaviour</a:t>
            </a:r>
            <a:endParaRPr/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learning in a nutshell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159300" y="140225"/>
            <a:ext cx="876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Classification / Regression / Clustering</a:t>
            </a:r>
            <a:endParaRPr sz="280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775" y="840025"/>
            <a:ext cx="3161700" cy="31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0" y="2703050"/>
            <a:ext cx="2590800" cy="170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5">
            <a:alphaModFix/>
          </a:blip>
          <a:srcRect b="0" l="0" r="11119" t="12533"/>
          <a:stretch/>
        </p:blipFill>
        <p:spPr>
          <a:xfrm>
            <a:off x="159300" y="1176725"/>
            <a:ext cx="2861625" cy="2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489000" y="3288725"/>
            <a:ext cx="2907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Classify future observations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Known classes</a:t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2828925" y="4432175"/>
            <a:ext cx="290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Predict continuous attribute</a:t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6178400" y="4142650"/>
            <a:ext cx="290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No prior knowledge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Discover patterns</a:t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565825" y="2050175"/>
            <a:ext cx="9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F3B59"/>
                </a:solidFill>
              </a:rPr>
              <a:t>Class 1</a:t>
            </a:r>
            <a:endParaRPr b="1">
              <a:solidFill>
                <a:srgbClr val="0F3B59"/>
              </a:solidFill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94425" y="1059575"/>
            <a:ext cx="9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F3B59"/>
                </a:solidFill>
              </a:rPr>
              <a:t>Class 2</a:t>
            </a:r>
            <a:endParaRPr b="1">
              <a:solidFill>
                <a:srgbClr val="0F3B59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6178400" y="2703050"/>
            <a:ext cx="10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F3B59"/>
                </a:solidFill>
              </a:rPr>
              <a:t>Cluster 1</a:t>
            </a:r>
            <a:endParaRPr b="1">
              <a:solidFill>
                <a:srgbClr val="0F3B59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7940875" y="2834650"/>
            <a:ext cx="10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F3B59"/>
                </a:solidFill>
              </a:rPr>
              <a:t>Cluster 2</a:t>
            </a:r>
            <a:endParaRPr b="1">
              <a:solidFill>
                <a:srgbClr val="0F3B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1892825"/>
            <a:ext cx="80661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fr" sz="4420"/>
              <a:t>Quiz</a:t>
            </a:r>
            <a:endParaRPr i="1" sz="4420"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311700" y="445025"/>
            <a:ext cx="85206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What type of machine learning algorithm makes predictions when you have a set of input data and you know the possible responses?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616500" y="2121425"/>
            <a:ext cx="8216700" cy="23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Supervisory logic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Clustering</a:t>
            </a:r>
            <a:r>
              <a:rPr lang="fr" sz="2500">
                <a:latin typeface="Roboto"/>
                <a:ea typeface="Roboto"/>
                <a:cs typeface="Roboto"/>
                <a:sym typeface="Roboto"/>
              </a:rPr>
              <a:t>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Overview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9300" y="923875"/>
            <a:ext cx="8869800" cy="4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fr" sz="1595"/>
              <a:t>ML in a nutshell </a:t>
            </a:r>
            <a:endParaRPr sz="1595"/>
          </a:p>
          <a:p>
            <a:pPr indent="-32988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fr" sz="1595"/>
              <a:t>ML in HEP</a:t>
            </a:r>
            <a:endParaRPr sz="159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Application for tracks reconstruction</a:t>
            </a:r>
            <a:endParaRPr sz="128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Application for shower simulation</a:t>
            </a:r>
            <a:endParaRPr sz="1285"/>
          </a:p>
          <a:p>
            <a:pPr indent="-32988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fr" sz="1595"/>
              <a:t>Python and ML libraries</a:t>
            </a:r>
            <a:endParaRPr sz="1595"/>
          </a:p>
          <a:p>
            <a:pPr indent="-32988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fr" sz="1595"/>
              <a:t>Hands-on session</a:t>
            </a:r>
            <a:endParaRPr sz="159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PartI: Python and ML libraries</a:t>
            </a:r>
            <a:endParaRPr sz="128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PartII: Solve a </a:t>
            </a:r>
            <a:r>
              <a:rPr lang="fr" sz="1285"/>
              <a:t>classification</a:t>
            </a:r>
            <a:r>
              <a:rPr lang="fr" sz="1285"/>
              <a:t> problem with ML</a:t>
            </a:r>
            <a:endParaRPr sz="128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PartIII:  More </a:t>
            </a:r>
            <a:r>
              <a:rPr lang="fr" sz="1285"/>
              <a:t>evolved particle</a:t>
            </a:r>
            <a:r>
              <a:rPr lang="fr" sz="1285"/>
              <a:t> classification problem using h5 datasets</a:t>
            </a:r>
            <a:endParaRPr sz="1285"/>
          </a:p>
          <a:p>
            <a:pPr indent="-32988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fr" sz="1595"/>
              <a:t>Material:</a:t>
            </a:r>
            <a:endParaRPr sz="1595"/>
          </a:p>
          <a:p>
            <a:pPr indent="-31019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85"/>
              <a:buChar char="○"/>
            </a:pPr>
            <a:r>
              <a:rPr lang="fr" sz="1285"/>
              <a:t>Check this drive folder: </a:t>
            </a:r>
            <a:r>
              <a:rPr lang="fr" sz="1285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https://drive.google.com/drive/folders/1dVyczcgNPslrkBISfmgId1B53IGF52o5?usp=sharing</a:t>
            </a:r>
            <a:endParaRPr sz="1285"/>
          </a:p>
          <a:p>
            <a:pPr indent="-315118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63"/>
              <a:buChar char="○"/>
            </a:pPr>
            <a:r>
              <a:rPr lang="fr" sz="1362"/>
              <a:t>Or check github repo: </a:t>
            </a:r>
            <a:r>
              <a:rPr lang="fr" sz="1362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https://github.com/DalilaSalamani/Hands-On-ML4HEP</a:t>
            </a:r>
            <a:endParaRPr sz="136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311700" y="445025"/>
            <a:ext cx="85206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What does a classification model do?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 txBox="1"/>
          <p:nvPr>
            <p:ph type="title"/>
          </p:nvPr>
        </p:nvSpPr>
        <p:spPr>
          <a:xfrm>
            <a:off x="373525" y="1283225"/>
            <a:ext cx="8763600" cy="3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Predicts real number responses such as changes in temperature, date, or time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Clusters responses in groups based on similarity, to find patterns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Compares predicted data classifications to the actual class labels in the data 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Assigns data to a predefined category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159300" y="2502425"/>
            <a:ext cx="4113900" cy="23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Is finding out if an event belongs to a signal or a background, a: 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Clustering  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20"/>
              <a:t>problem?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20"/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01" y="125975"/>
            <a:ext cx="6529300" cy="221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type="title"/>
          </p:nvPr>
        </p:nvSpPr>
        <p:spPr>
          <a:xfrm>
            <a:off x="4731300" y="2502425"/>
            <a:ext cx="4237800" cy="23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Is finding out if particle belongs to a one of the particle types, a :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Roboto"/>
              <a:buAutoNum type="arabicPeriod"/>
            </a:pPr>
            <a:r>
              <a:rPr lang="fr" sz="1750">
                <a:latin typeface="Roboto"/>
                <a:ea typeface="Roboto"/>
                <a:cs typeface="Roboto"/>
                <a:sym typeface="Roboto"/>
              </a:rPr>
              <a:t>Clustering  </a:t>
            </a:r>
            <a:endParaRPr sz="444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/>
              <a:t>problem?</a:t>
            </a:r>
            <a:endParaRPr sz="20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159300" y="140225"/>
            <a:ext cx="876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Popular ML models </a:t>
            </a:r>
            <a:endParaRPr sz="2800"/>
          </a:p>
        </p:txBody>
      </p:sp>
      <p:pic>
        <p:nvPicPr>
          <p:cNvPr descr="1bCQl.png"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0" y="1359100"/>
            <a:ext cx="3996075" cy="19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_tree.png"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34702">
            <a:off x="3854082" y="2254612"/>
            <a:ext cx="2653096" cy="255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yperplanes3d.jpg" id="303" name="Google Shape;303;p34"/>
          <p:cNvPicPr preferRelativeResize="0"/>
          <p:nvPr/>
        </p:nvPicPr>
        <p:blipFill rotWithShape="1">
          <a:blip r:embed="rId5">
            <a:alphaModFix/>
          </a:blip>
          <a:srcRect b="4361" l="0" r="0" t="0"/>
          <a:stretch/>
        </p:blipFill>
        <p:spPr>
          <a:xfrm>
            <a:off x="6094375" y="364800"/>
            <a:ext cx="2732150" cy="27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6710000" y="100275"/>
            <a:ext cx="27852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Support Vector Machines</a:t>
            </a:r>
            <a:endParaRPr b="1"/>
          </a:p>
        </p:txBody>
      </p:sp>
      <p:sp>
        <p:nvSpPr>
          <p:cNvPr id="305" name="Google Shape;305;p34"/>
          <p:cNvSpPr txBox="1"/>
          <p:nvPr/>
        </p:nvSpPr>
        <p:spPr>
          <a:xfrm>
            <a:off x="4494000" y="4594475"/>
            <a:ext cx="27852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Random Forests</a:t>
            </a:r>
            <a:endParaRPr b="1"/>
          </a:p>
        </p:txBody>
      </p:sp>
      <p:sp>
        <p:nvSpPr>
          <p:cNvPr id="306" name="Google Shape;306;p34"/>
          <p:cNvSpPr txBox="1"/>
          <p:nvPr/>
        </p:nvSpPr>
        <p:spPr>
          <a:xfrm>
            <a:off x="144525" y="975597"/>
            <a:ext cx="389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                  Neural Networks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Neural networks</a:t>
            </a:r>
            <a:endParaRPr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11700" y="771475"/>
            <a:ext cx="5113800" cy="4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Inspired by biological neurons 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Key components</a:t>
            </a:r>
            <a:endParaRPr sz="1400"/>
          </a:p>
          <a:p>
            <a:pPr indent="-3048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fr" sz="1200" u="sng"/>
              <a:t>Node</a:t>
            </a:r>
            <a:r>
              <a:rPr lang="fr" sz="1200"/>
              <a:t>: represents an </a:t>
            </a:r>
            <a:r>
              <a:rPr lang="fr" sz="1200">
                <a:uFill>
                  <a:noFill/>
                </a:uFill>
                <a:hlinkClick r:id="rId3"/>
              </a:rPr>
              <a:t>artificial neuron</a:t>
            </a:r>
            <a:endParaRPr sz="1200"/>
          </a:p>
          <a:p>
            <a:pPr indent="-3048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fr" sz="1200" u="sng"/>
              <a:t>Weight</a:t>
            </a:r>
            <a:r>
              <a:rPr lang="fr" sz="1200"/>
              <a:t>: importance of the node in the learning process</a:t>
            </a:r>
            <a:endParaRPr sz="1200"/>
          </a:p>
          <a:p>
            <a:pPr indent="-3048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fr" sz="1200" u="sng"/>
              <a:t>Layer</a:t>
            </a:r>
            <a:r>
              <a:rPr lang="fr" sz="1200"/>
              <a:t>: a set of nodes.</a:t>
            </a:r>
            <a:endParaRPr sz="1200"/>
          </a:p>
          <a:p>
            <a:pPr indent="-304800" lvl="2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Input</a:t>
            </a:r>
            <a:endParaRPr sz="1200"/>
          </a:p>
          <a:p>
            <a:pPr indent="-304800" lvl="2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Hidden:  learns different aspects about the data by minimizing an error/cost function</a:t>
            </a:r>
            <a:endParaRPr sz="1200"/>
          </a:p>
          <a:p>
            <a:pPr indent="-304800" lvl="2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Output </a:t>
            </a:r>
            <a:endParaRPr sz="12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Learning from sample observations by adjusting the weights to improve the accuracy of the result. 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Learning is done by minimizing the observed errors.</a:t>
            </a:r>
            <a:endParaRPr sz="1400"/>
          </a:p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309" y="907226"/>
            <a:ext cx="2398871" cy="104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850" y="2397256"/>
            <a:ext cx="3687350" cy="171467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7280375" y="4151225"/>
            <a:ext cx="14523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Images from [</a:t>
            </a:r>
            <a:r>
              <a:rPr lang="fr" sz="1000" u="sng">
                <a:solidFill>
                  <a:schemeClr val="hlink"/>
                </a:solidFill>
                <a:hlinkClick r:id="rId6"/>
              </a:rPr>
              <a:t>Ref</a:t>
            </a:r>
            <a:r>
              <a:rPr lang="fr" sz="1000"/>
              <a:t>]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Python ?</a:t>
            </a:r>
            <a:endParaRPr/>
          </a:p>
        </p:txBody>
      </p:sp>
      <p:sp>
        <p:nvSpPr>
          <p:cNvPr id="322" name="Google Shape;322;p3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General purpose language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Easy to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Popular in data science community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Integrated packages : data processing, ML, data structure saving/loading </a:t>
            </a:r>
            <a:endParaRPr/>
          </a:p>
        </p:txBody>
      </p:sp>
      <p:sp>
        <p:nvSpPr>
          <p:cNvPr id="323" name="Google Shape;32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Jupyter notebook</a:t>
            </a:r>
            <a:endParaRPr/>
          </a:p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311700" y="1152475"/>
            <a:ext cx="43935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Open-source web application to create live code, equations, visualizations and text [</a:t>
            </a:r>
            <a:r>
              <a:rPr lang="fr" u="sng">
                <a:solidFill>
                  <a:schemeClr val="hlink"/>
                </a:solidFill>
                <a:hlinkClick r:id="rId3"/>
              </a:rPr>
              <a:t>Ref</a:t>
            </a:r>
            <a:r>
              <a:rPr lang="fr"/>
              <a:t>]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300" y="1191425"/>
            <a:ext cx="3969000" cy="297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76" y="2754828"/>
            <a:ext cx="4393525" cy="18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Numpy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311700" y="1076275"/>
            <a:ext cx="50778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Package for scientific computing with Python [</a:t>
            </a:r>
            <a:r>
              <a:rPr lang="fr" u="sng">
                <a:solidFill>
                  <a:schemeClr val="hlink"/>
                </a:solidFill>
                <a:hlinkClick r:id="rId3"/>
              </a:rPr>
              <a:t>Ref</a:t>
            </a:r>
            <a:r>
              <a:rPr lang="fr"/>
              <a:t>]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N-dimensional array manipulation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sophisticated (broadcasting) functions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tools for integrating C/C++ and Fortran code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useful linear algebra, Fourier transform, and random number capabilities ...	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350" y="1291925"/>
            <a:ext cx="4069802" cy="228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Uproot </a:t>
            </a:r>
            <a:endParaRPr/>
          </a:p>
        </p:txBody>
      </p:sp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311700" y="1381075"/>
            <a:ext cx="54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Reader/Writer of the </a:t>
            </a:r>
            <a:r>
              <a:rPr lang="fr">
                <a:uFill>
                  <a:noFill/>
                </a:uFill>
                <a:hlinkClick r:id="rId3"/>
              </a:rPr>
              <a:t>ROOT file format</a:t>
            </a:r>
            <a:r>
              <a:rPr lang="fr"/>
              <a:t> using </a:t>
            </a:r>
            <a:r>
              <a:rPr b="1" lang="fr" u="sng"/>
              <a:t>only Python and Numpy</a:t>
            </a:r>
            <a:r>
              <a:rPr lang="fr"/>
              <a:t> [</a:t>
            </a:r>
            <a:r>
              <a:rPr lang="fr" u="sng">
                <a:solidFill>
                  <a:schemeClr val="hlink"/>
                </a:solidFill>
                <a:hlinkClick r:id="rId4"/>
              </a:rPr>
              <a:t>Ref</a:t>
            </a:r>
            <a:r>
              <a:rPr lang="fr"/>
              <a:t>]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 dependence on C++ ROOT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Uses Numpy to cast blocks of data from the ROOT file as Numpy arrays.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Designed to stream data into machine learning libraries in Python </a:t>
            </a:r>
            <a:endParaRPr/>
          </a:p>
        </p:txBody>
      </p:sp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600" y="1809750"/>
            <a:ext cx="28575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Matplotlib</a:t>
            </a:r>
            <a:endParaRPr/>
          </a:p>
        </p:txBody>
      </p:sp>
      <p:sp>
        <p:nvSpPr>
          <p:cNvPr id="354" name="Google Shape;354;p40"/>
          <p:cNvSpPr txBox="1"/>
          <p:nvPr>
            <p:ph idx="1" type="body"/>
          </p:nvPr>
        </p:nvSpPr>
        <p:spPr>
          <a:xfrm>
            <a:off x="311700" y="1152475"/>
            <a:ext cx="85206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Plotting library [</a:t>
            </a:r>
            <a:r>
              <a:rPr lang="fr" u="sng">
                <a:solidFill>
                  <a:schemeClr val="hlink"/>
                </a:solidFill>
                <a:hlinkClick r:id="rId3"/>
              </a:rPr>
              <a:t>Ref</a:t>
            </a:r>
            <a:r>
              <a:rPr lang="fr"/>
              <a:t>]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700" y="112250"/>
            <a:ext cx="2744825" cy="6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83475"/>
            <a:ext cx="2991574" cy="2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2448" y="715650"/>
            <a:ext cx="3129000" cy="23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672" y="2613925"/>
            <a:ext cx="3129000" cy="234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File structures: CSV, HDF5 </a:t>
            </a:r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159300" y="1152475"/>
            <a:ext cx="43734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300">
                <a:solidFill>
                  <a:srgbClr val="5D5D69"/>
                </a:solidFill>
                <a:highlight>
                  <a:srgbClr val="FFFFFF"/>
                </a:highlight>
              </a:rPr>
              <a:t>A CSV is a comma-separated values file</a:t>
            </a:r>
            <a:endParaRPr sz="1300">
              <a:solidFill>
                <a:srgbClr val="5D5D69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D5D69"/>
              </a:buClr>
              <a:buSzPts val="1300"/>
              <a:buChar char="○"/>
            </a:pPr>
            <a:r>
              <a:rPr lang="fr" sz="1300">
                <a:solidFill>
                  <a:srgbClr val="5D5D69"/>
                </a:solidFill>
                <a:highlight>
                  <a:srgbClr val="FFFFFF"/>
                </a:highlight>
              </a:rPr>
              <a:t>It is a plain-text file</a:t>
            </a:r>
            <a:endParaRPr sz="1300">
              <a:solidFill>
                <a:srgbClr val="5D5D69"/>
              </a:solidFill>
              <a:highlight>
                <a:srgbClr val="FFFFFF"/>
              </a:highlight>
            </a:endParaRPr>
          </a:p>
        </p:txBody>
      </p:sp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7" name="Google Shape;367;p41"/>
          <p:cNvSpPr txBox="1"/>
          <p:nvPr>
            <p:ph idx="1" type="body"/>
          </p:nvPr>
        </p:nvSpPr>
        <p:spPr>
          <a:xfrm>
            <a:off x="4655100" y="1152475"/>
            <a:ext cx="4373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HDF5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Hierarchical Data Format (HDF)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It is a binary file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300">
                <a:solidFill>
                  <a:srgbClr val="444444"/>
                </a:solidFill>
                <a:highlight>
                  <a:srgbClr val="FFFFFF"/>
                </a:highlight>
              </a:rPr>
              <a:t>Supports large, complex, heterogeneous data</a:t>
            </a:r>
            <a:endParaRPr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825" y="2413275"/>
            <a:ext cx="3872799" cy="21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7991700" y="4241575"/>
            <a:ext cx="111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/>
              <a:t>Image from </a:t>
            </a:r>
            <a:r>
              <a:rPr i="1" lang="fr" sz="900" u="sng">
                <a:solidFill>
                  <a:schemeClr val="hlink"/>
                </a:solidFill>
                <a:hlinkClick r:id="rId4"/>
              </a:rPr>
              <a:t>Ref</a:t>
            </a:r>
            <a:endParaRPr i="1" sz="900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677" y="2250276"/>
            <a:ext cx="2740004" cy="2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latin typeface="Cambria"/>
                <a:ea typeface="Cambria"/>
                <a:cs typeface="Cambria"/>
                <a:sym typeface="Cambria"/>
              </a:rPr>
              <a:t>Glossary</a:t>
            </a:r>
            <a:endParaRPr sz="282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55325" y="1663875"/>
            <a:ext cx="25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31525" y="2806875"/>
            <a:ext cx="276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084325" y="22734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236725" y="3340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446525" y="1435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675125" y="2959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311700" y="1740425"/>
            <a:ext cx="80661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fr" sz="4420"/>
              <a:t>Part I : Hands-On session Python libraries</a:t>
            </a:r>
            <a:endParaRPr i="1" sz="4420"/>
          </a:p>
        </p:txBody>
      </p:sp>
      <p:sp>
        <p:nvSpPr>
          <p:cNvPr id="376" name="Google Shape;3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1522500" y="4170625"/>
            <a:ext cx="574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https://github.com/DalilaSalamani/Hands-On-ML4HEP/blob/main/HandsOnSession_PART_1.ipynb</a:t>
            </a:r>
            <a:r>
              <a:rPr lang="f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311700" y="1740425"/>
            <a:ext cx="80661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fr" sz="4420"/>
              <a:t>Part II : Hands-On session Machine learning</a:t>
            </a:r>
            <a:endParaRPr i="1" sz="4420"/>
          </a:p>
        </p:txBody>
      </p:sp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1899025" y="4170625"/>
            <a:ext cx="61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https://github.com/DalilaSalamani/Hands-On-ML4HEP/blob/main/HandsOnSession_PART_2.ipynb</a:t>
            </a:r>
            <a:r>
              <a:rPr lang="f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 account</a:t>
            </a:r>
            <a:endParaRPr/>
          </a:p>
        </p:txBody>
      </p:sp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3710450" y="113225"/>
            <a:ext cx="3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 you have a google account ?</a:t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925" y="1236075"/>
            <a:ext cx="3506899" cy="36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/>
          <p:nvPr/>
        </p:nvSpPr>
        <p:spPr>
          <a:xfrm>
            <a:off x="4375975" y="842925"/>
            <a:ext cx="12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If not </a:t>
            </a:r>
            <a:r>
              <a:rPr b="1" lang="fr" u="sng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 To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 flipH="1" rot="10800000">
            <a:off x="3044150" y="3952850"/>
            <a:ext cx="742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5" name="Google Shape;395;p44"/>
          <p:cNvSpPr txBox="1"/>
          <p:nvPr/>
        </p:nvSpPr>
        <p:spPr>
          <a:xfrm>
            <a:off x="1685825" y="4133825"/>
            <a:ext cx="10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Create an account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311700" y="445025"/>
            <a:ext cx="15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Drive </a:t>
            </a:r>
            <a:endParaRPr/>
          </a:p>
        </p:txBody>
      </p:sp>
      <p:sp>
        <p:nvSpPr>
          <p:cNvPr id="401" name="Google Shape;40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2" name="Google Shape;402;p45"/>
          <p:cNvSpPr txBox="1"/>
          <p:nvPr/>
        </p:nvSpPr>
        <p:spPr>
          <a:xfrm>
            <a:off x="2181650" y="14942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Go To</a:t>
            </a:r>
            <a:r>
              <a:rPr lang="fr"/>
              <a:t> 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901" y="728949"/>
            <a:ext cx="2010825" cy="415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1694875" y="1245125"/>
            <a:ext cx="13854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6485225" y="1326625"/>
            <a:ext cx="2463000" cy="16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 txBox="1"/>
          <p:nvPr/>
        </p:nvSpPr>
        <p:spPr>
          <a:xfrm>
            <a:off x="5163125" y="258075"/>
            <a:ext cx="2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If you don’t have colab, go to </a:t>
            </a:r>
            <a:endParaRPr/>
          </a:p>
        </p:txBody>
      </p:sp>
      <p:pic>
        <p:nvPicPr>
          <p:cNvPr id="407" name="Google Shape;407;p45"/>
          <p:cNvPicPr preferRelativeResize="0"/>
          <p:nvPr/>
        </p:nvPicPr>
        <p:blipFill rotWithShape="1">
          <a:blip r:embed="rId5">
            <a:alphaModFix/>
          </a:blip>
          <a:srcRect b="31576" l="43145" r="37063" t="9458"/>
          <a:stretch/>
        </p:blipFill>
        <p:spPr>
          <a:xfrm>
            <a:off x="4520175" y="1100225"/>
            <a:ext cx="3214680" cy="30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/>
          <p:nvPr/>
        </p:nvSpPr>
        <p:spPr>
          <a:xfrm>
            <a:off x="5639325" y="3624875"/>
            <a:ext cx="1892700" cy="33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Adding colab</a:t>
            </a:r>
            <a:endParaRPr/>
          </a:p>
        </p:txBody>
      </p:sp>
      <p:sp>
        <p:nvSpPr>
          <p:cNvPr id="414" name="Google Shape;4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8324"/>
            <a:ext cx="7150099" cy="29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250" y="2896626"/>
            <a:ext cx="5463500" cy="14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/>
        </p:nvSpPr>
        <p:spPr>
          <a:xfrm>
            <a:off x="1691800" y="4585050"/>
            <a:ext cx="4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installed go to New-&gt; More -&gt; Google Colaboratory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Colab</a:t>
            </a:r>
            <a:endParaRPr/>
          </a:p>
        </p:txBody>
      </p:sp>
      <p:sp>
        <p:nvSpPr>
          <p:cNvPr id="423" name="Google Shape;42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350"/>
            <a:ext cx="8839204" cy="234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499575" y="1017725"/>
            <a:ext cx="30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</a:rPr>
              <a:t>Name of the notebook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 flipH="1">
            <a:off x="1468600" y="1324125"/>
            <a:ext cx="362100" cy="25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7" name="Google Shape;427;p47"/>
          <p:cNvSpPr txBox="1"/>
          <p:nvPr/>
        </p:nvSpPr>
        <p:spPr>
          <a:xfrm>
            <a:off x="3296175" y="35212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</a:rPr>
              <a:t>Cell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428" name="Google Shape;428;p47"/>
          <p:cNvCxnSpPr/>
          <p:nvPr/>
        </p:nvCxnSpPr>
        <p:spPr>
          <a:xfrm rot="10800000">
            <a:off x="2618525" y="3038175"/>
            <a:ext cx="741000" cy="666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9" name="Google Shape;429;p47"/>
          <p:cNvSpPr txBox="1"/>
          <p:nvPr/>
        </p:nvSpPr>
        <p:spPr>
          <a:xfrm>
            <a:off x="427000" y="37444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</a:rPr>
              <a:t>Run a cell 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430" name="Google Shape;430;p47"/>
          <p:cNvCxnSpPr>
            <a:stCxn id="429" idx="0"/>
          </p:cNvCxnSpPr>
          <p:nvPr/>
        </p:nvCxnSpPr>
        <p:spPr>
          <a:xfrm rot="10800000">
            <a:off x="870850" y="3056250"/>
            <a:ext cx="258000" cy="688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47"/>
          <p:cNvSpPr txBox="1"/>
          <p:nvPr/>
        </p:nvSpPr>
        <p:spPr>
          <a:xfrm>
            <a:off x="1522825" y="819525"/>
            <a:ext cx="5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75" y="1170150"/>
            <a:ext cx="52959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 txBox="1"/>
          <p:nvPr/>
        </p:nvSpPr>
        <p:spPr>
          <a:xfrm>
            <a:off x="7180950" y="4637100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</a:rPr>
              <a:t>Cell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440" name="Google Shape;440;p48"/>
          <p:cNvCxnSpPr/>
          <p:nvPr/>
        </p:nvCxnSpPr>
        <p:spPr>
          <a:xfrm>
            <a:off x="977825" y="4234550"/>
            <a:ext cx="1341900" cy="3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1" name="Google Shape;441;p48"/>
          <p:cNvSpPr txBox="1"/>
          <p:nvPr/>
        </p:nvSpPr>
        <p:spPr>
          <a:xfrm>
            <a:off x="236825" y="401837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</a:rPr>
              <a:t>Output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442" name="Google Shape;442;p48"/>
          <p:cNvCxnSpPr/>
          <p:nvPr/>
        </p:nvCxnSpPr>
        <p:spPr>
          <a:xfrm rot="10800000">
            <a:off x="6655700" y="4001650"/>
            <a:ext cx="741000" cy="666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type="title"/>
          </p:nvPr>
        </p:nvSpPr>
        <p:spPr>
          <a:xfrm>
            <a:off x="1995000" y="1781475"/>
            <a:ext cx="61335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20"/>
              <a:t>Let’s test an ML model ….</a:t>
            </a:r>
            <a:endParaRPr sz="3220"/>
          </a:p>
        </p:txBody>
      </p:sp>
      <p:sp>
        <p:nvSpPr>
          <p:cNvPr id="448" name="Google Shape;44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1/ Import numpy library </a:t>
            </a:r>
            <a:endParaRPr/>
          </a:p>
        </p:txBody>
      </p:sp>
      <p:sp>
        <p:nvSpPr>
          <p:cNvPr id="454" name="Google Shape;45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5" name="Google Shape;4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875" y="1859188"/>
            <a:ext cx="43624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2/ Define your input dataset</a:t>
            </a:r>
            <a:endParaRPr/>
          </a:p>
        </p:txBody>
      </p:sp>
      <p:sp>
        <p:nvSpPr>
          <p:cNvPr id="461" name="Google Shape;46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77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latin typeface="Cambria"/>
                <a:ea typeface="Cambria"/>
                <a:cs typeface="Cambria"/>
                <a:sym typeface="Cambria"/>
              </a:rPr>
              <a:t>Glossary</a:t>
            </a:r>
            <a:endParaRPr sz="282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55325" y="1663875"/>
            <a:ext cx="25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31525" y="2806875"/>
            <a:ext cx="276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3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84325" y="22734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236725" y="3340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46525" y="1435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675125" y="2959275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20375" y="2284100"/>
            <a:ext cx="2803800" cy="1183200"/>
          </a:xfrm>
          <a:prstGeom prst="rect">
            <a:avLst/>
          </a:prstGeom>
          <a:solidFill>
            <a:srgbClr val="0097A7">
              <a:alpha val="6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    </a:t>
            </a:r>
            <a:r>
              <a:rPr b="1" lang="fr" sz="2700"/>
              <a:t>DATA</a:t>
            </a:r>
            <a:endParaRPr b="1" sz="2700"/>
          </a:p>
        </p:txBody>
      </p:sp>
      <p:cxnSp>
        <p:nvCxnSpPr>
          <p:cNvPr id="89" name="Google Shape;89;p16"/>
          <p:cNvCxnSpPr/>
          <p:nvPr/>
        </p:nvCxnSpPr>
        <p:spPr>
          <a:xfrm flipH="1" rot="10800000">
            <a:off x="3575275" y="2880525"/>
            <a:ext cx="15354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6"/>
          <p:cNvSpPr/>
          <p:nvPr/>
        </p:nvSpPr>
        <p:spPr>
          <a:xfrm>
            <a:off x="5473375" y="2284100"/>
            <a:ext cx="2803800" cy="1183200"/>
          </a:xfrm>
          <a:prstGeom prst="rect">
            <a:avLst/>
          </a:prstGeom>
          <a:solidFill>
            <a:srgbClr val="0097A7">
              <a:alpha val="69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Knowledge</a:t>
            </a:r>
            <a:endParaRPr b="1" sz="2700"/>
          </a:p>
        </p:txBody>
      </p:sp>
      <p:sp>
        <p:nvSpPr>
          <p:cNvPr id="91" name="Google Shape;91;p16"/>
          <p:cNvSpPr txBox="1"/>
          <p:nvPr/>
        </p:nvSpPr>
        <p:spPr>
          <a:xfrm>
            <a:off x="6259625" y="3779025"/>
            <a:ext cx="4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Decisions</a:t>
            </a:r>
            <a:endParaRPr b="1" u="sng"/>
          </a:p>
        </p:txBody>
      </p:sp>
      <p:cxnSp>
        <p:nvCxnSpPr>
          <p:cNvPr id="92" name="Google Shape;92;p16"/>
          <p:cNvCxnSpPr/>
          <p:nvPr/>
        </p:nvCxnSpPr>
        <p:spPr>
          <a:xfrm flipH="1">
            <a:off x="6763900" y="3524050"/>
            <a:ext cx="1200" cy="2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3/ Define the structure of your dataset using pandas library </a:t>
            </a:r>
            <a:endParaRPr/>
          </a:p>
        </p:txBody>
      </p:sp>
      <p:sp>
        <p:nvSpPr>
          <p:cNvPr id="468" name="Google Shape;46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75" y="1303075"/>
            <a:ext cx="8839198" cy="11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50" y="2692524"/>
            <a:ext cx="7390177" cy="19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4/ Define the inputs/outputs of your model </a:t>
            </a:r>
            <a:endParaRPr/>
          </a:p>
        </p:txBody>
      </p:sp>
      <p:sp>
        <p:nvSpPr>
          <p:cNvPr id="476" name="Google Shape;47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7" name="Google Shape;4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909763"/>
            <a:ext cx="79629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5/ Build a classifier</a:t>
            </a:r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7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 txBox="1"/>
          <p:nvPr/>
        </p:nvSpPr>
        <p:spPr>
          <a:xfrm>
            <a:off x="5189750" y="617525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the classifier 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485" name="Google Shape;485;p54"/>
          <p:cNvCxnSpPr/>
          <p:nvPr/>
        </p:nvCxnSpPr>
        <p:spPr>
          <a:xfrm flipH="1">
            <a:off x="5024575" y="948750"/>
            <a:ext cx="1026600" cy="92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54"/>
          <p:cNvSpPr txBox="1"/>
          <p:nvPr/>
        </p:nvSpPr>
        <p:spPr>
          <a:xfrm>
            <a:off x="3608300" y="-43600"/>
            <a:ext cx="27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SKLearn is a ML library </a:t>
            </a:r>
            <a:endParaRPr b="1" i="1"/>
          </a:p>
        </p:txBody>
      </p:sp>
      <p:sp>
        <p:nvSpPr>
          <p:cNvPr id="487" name="Google Shape;487;p54"/>
          <p:cNvSpPr txBox="1"/>
          <p:nvPr/>
        </p:nvSpPr>
        <p:spPr>
          <a:xfrm>
            <a:off x="6485150" y="617525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  </a:t>
            </a:r>
            <a:r>
              <a:rPr lang="fr">
                <a:solidFill>
                  <a:srgbClr val="0000FF"/>
                </a:solidFill>
              </a:rPr>
              <a:t>classifier parameters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488" name="Google Shape;488;p54"/>
          <p:cNvCxnSpPr/>
          <p:nvPr/>
        </p:nvCxnSpPr>
        <p:spPr>
          <a:xfrm flipH="1">
            <a:off x="6334975" y="948750"/>
            <a:ext cx="1011600" cy="1113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4"/>
          <p:cNvSpPr txBox="1"/>
          <p:nvPr/>
        </p:nvSpPr>
        <p:spPr>
          <a:xfrm>
            <a:off x="5951750" y="2903525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train </a:t>
            </a:r>
            <a:r>
              <a:rPr lang="fr">
                <a:solidFill>
                  <a:srgbClr val="0000FF"/>
                </a:solidFill>
              </a:rPr>
              <a:t>the classifier 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490" name="Google Shape;490;p54"/>
          <p:cNvCxnSpPr>
            <a:stCxn id="489" idx="1"/>
          </p:cNvCxnSpPr>
          <p:nvPr/>
        </p:nvCxnSpPr>
        <p:spPr>
          <a:xfrm rot="10800000">
            <a:off x="3959150" y="2704325"/>
            <a:ext cx="1992600" cy="39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4"/>
          <p:cNvSpPr txBox="1"/>
          <p:nvPr/>
        </p:nvSpPr>
        <p:spPr>
          <a:xfrm>
            <a:off x="5113550" y="3817925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test</a:t>
            </a:r>
            <a:r>
              <a:rPr lang="fr">
                <a:solidFill>
                  <a:srgbClr val="0000FF"/>
                </a:solidFill>
              </a:rPr>
              <a:t> the classifier 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492" name="Google Shape;492;p54"/>
          <p:cNvCxnSpPr>
            <a:stCxn id="491" idx="1"/>
          </p:cNvCxnSpPr>
          <p:nvPr/>
        </p:nvCxnSpPr>
        <p:spPr>
          <a:xfrm rot="10800000">
            <a:off x="3130250" y="3354425"/>
            <a:ext cx="1983300" cy="663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r>
              <a:rPr lang="fr"/>
              <a:t>/ Define a function to randomly select a ML classifier </a:t>
            </a:r>
            <a:endParaRPr/>
          </a:p>
        </p:txBody>
      </p:sp>
      <p:sp>
        <p:nvSpPr>
          <p:cNvPr id="498" name="Google Shape;4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38" y="1097675"/>
            <a:ext cx="8131118" cy="334069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4474900" y="4595650"/>
            <a:ext cx="27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SKLearn is a ML library </a:t>
            </a:r>
            <a:endParaRPr b="1" i="1"/>
          </a:p>
        </p:txBody>
      </p:sp>
      <p:sp>
        <p:nvSpPr>
          <p:cNvPr id="501" name="Google Shape;501;p55"/>
          <p:cNvSpPr txBox="1"/>
          <p:nvPr/>
        </p:nvSpPr>
        <p:spPr>
          <a:xfrm>
            <a:off x="1132800" y="4125475"/>
            <a:ext cx="1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…….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</a:t>
            </a:r>
            <a:r>
              <a:rPr lang="fr"/>
              <a:t>/ Call your function and do .fit  </a:t>
            </a:r>
            <a:endParaRPr/>
          </a:p>
        </p:txBody>
      </p:sp>
      <p:sp>
        <p:nvSpPr>
          <p:cNvPr id="507" name="Google Shape;5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8" name="Google Shape;5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2319"/>
            <a:ext cx="9144000" cy="239886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6"/>
          <p:cNvSpPr txBox="1"/>
          <p:nvPr/>
        </p:nvSpPr>
        <p:spPr>
          <a:xfrm>
            <a:off x="363750" y="4263025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To train your model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510" name="Google Shape;510;p56"/>
          <p:cNvCxnSpPr/>
          <p:nvPr/>
        </p:nvCxnSpPr>
        <p:spPr>
          <a:xfrm flipH="1" rot="10800000">
            <a:off x="635400" y="2639625"/>
            <a:ext cx="661200" cy="1657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56"/>
          <p:cNvSpPr txBox="1"/>
          <p:nvPr/>
        </p:nvSpPr>
        <p:spPr>
          <a:xfrm>
            <a:off x="4084000" y="3953600"/>
            <a:ext cx="2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The chosen classifier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512" name="Google Shape;512;p56"/>
          <p:cNvCxnSpPr>
            <a:stCxn id="511" idx="1"/>
          </p:cNvCxnSpPr>
          <p:nvPr/>
        </p:nvCxnSpPr>
        <p:spPr>
          <a:xfrm rot="10800000">
            <a:off x="2365000" y="3228200"/>
            <a:ext cx="1719000" cy="925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</a:t>
            </a:r>
            <a:r>
              <a:rPr lang="fr"/>
              <a:t>/ Test your classifier</a:t>
            </a:r>
            <a:endParaRPr/>
          </a:p>
        </p:txBody>
      </p:sp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00" y="1647975"/>
            <a:ext cx="6761649" cy="15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311700" y="1740425"/>
            <a:ext cx="80661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fr" sz="4420"/>
              <a:t>Part III : Hands-On session Machine learning</a:t>
            </a:r>
            <a:endParaRPr i="1" sz="4420"/>
          </a:p>
        </p:txBody>
      </p:sp>
      <p:sp>
        <p:nvSpPr>
          <p:cNvPr id="525" name="Google Shape;52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6" name="Google Shape;526;p58"/>
          <p:cNvSpPr txBox="1"/>
          <p:nvPr/>
        </p:nvSpPr>
        <p:spPr>
          <a:xfrm>
            <a:off x="1916950" y="4170625"/>
            <a:ext cx="56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https://github.com/DalilaSalamani/Hands-On-ML4HEP/blob/main/HandsOnSession_PART_3.ipynb</a:t>
            </a:r>
            <a:r>
              <a:rPr lang="f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282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8210" l="0" r="0" t="2160"/>
          <a:stretch/>
        </p:blipFill>
        <p:spPr>
          <a:xfrm>
            <a:off x="1956400" y="891925"/>
            <a:ext cx="5618601" cy="2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111500" y="4527150"/>
            <a:ext cx="561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Cambria"/>
                <a:ea typeface="Cambria"/>
                <a:cs typeface="Cambria"/>
                <a:sym typeface="Cambria"/>
              </a:rPr>
              <a:t>Value (data)    </a:t>
            </a:r>
            <a:r>
              <a:rPr b="1" lang="fr" sz="3000">
                <a:latin typeface="Cambria"/>
                <a:ea typeface="Cambria"/>
                <a:cs typeface="Cambria"/>
                <a:sym typeface="Cambria"/>
              </a:rPr>
              <a:t>&gt;</a:t>
            </a:r>
            <a:r>
              <a:rPr lang="fr" sz="2100">
                <a:latin typeface="Cambria"/>
                <a:ea typeface="Cambria"/>
                <a:cs typeface="Cambria"/>
                <a:sym typeface="Cambria"/>
              </a:rPr>
              <a:t>   value (oil)   or value (gold)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8856">
            <a:off x="4628450" y="3951806"/>
            <a:ext cx="697825" cy="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500" y="3834275"/>
            <a:ext cx="1245307" cy="9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400" y="3672300"/>
            <a:ext cx="1113876" cy="9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3919300" y="4335000"/>
            <a:ext cx="8400" cy="3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latin typeface="Cambria"/>
                <a:ea typeface="Cambria"/>
                <a:cs typeface="Cambria"/>
                <a:sym typeface="Cambria"/>
              </a:rPr>
              <a:t>Machine learning in a nutshell</a:t>
            </a:r>
            <a:endParaRPr sz="282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6501270" y="2353310"/>
            <a:ext cx="1802504" cy="1015941"/>
            <a:chOff x="5052475" y="1718300"/>
            <a:chExt cx="1354961" cy="810225"/>
          </a:xfrm>
        </p:grpSpPr>
        <p:sp>
          <p:nvSpPr>
            <p:cNvPr id="112" name="Google Shape;112;p18"/>
            <p:cNvSpPr/>
            <p:nvPr/>
          </p:nvSpPr>
          <p:spPr>
            <a:xfrm>
              <a:off x="5052475" y="1718300"/>
              <a:ext cx="1126500" cy="6828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5223936" y="1763825"/>
              <a:ext cx="1183500" cy="7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0000"/>
                  </a:solidFill>
                </a:rPr>
                <a:t>Decision</a:t>
              </a:r>
              <a:endParaRPr b="1" sz="1800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0000"/>
                  </a:solidFill>
                </a:rPr>
                <a:t>function</a:t>
              </a:r>
              <a:endParaRPr b="1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1231892" y="2271499"/>
            <a:ext cx="1422931" cy="1027373"/>
            <a:chOff x="1320025" y="1866225"/>
            <a:chExt cx="1069632" cy="819342"/>
          </a:xfrm>
        </p:grpSpPr>
        <p:sp>
          <p:nvSpPr>
            <p:cNvPr id="115" name="Google Shape;115;p18"/>
            <p:cNvSpPr/>
            <p:nvPr/>
          </p:nvSpPr>
          <p:spPr>
            <a:xfrm>
              <a:off x="1320025" y="1866225"/>
              <a:ext cx="1069632" cy="819342"/>
            </a:xfrm>
            <a:prstGeom prst="flowChartMultidocumen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1399675" y="2082425"/>
              <a:ext cx="750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Data</a:t>
              </a:r>
              <a:endParaRPr b="1" sz="1800"/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3784276" y="1443925"/>
            <a:ext cx="1650237" cy="723050"/>
            <a:chOff x="3391075" y="1206225"/>
            <a:chExt cx="1240500" cy="576641"/>
          </a:xfrm>
        </p:grpSpPr>
        <p:sp>
          <p:nvSpPr>
            <p:cNvPr id="118" name="Google Shape;118;p18"/>
            <p:cNvSpPr/>
            <p:nvPr/>
          </p:nvSpPr>
          <p:spPr>
            <a:xfrm>
              <a:off x="3391075" y="1206225"/>
              <a:ext cx="1240500" cy="572700"/>
            </a:xfrm>
            <a:prstGeom prst="trapezoid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3466995" y="1327766"/>
              <a:ext cx="11265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Algorithms</a:t>
              </a:r>
              <a:endParaRPr b="1" sz="1800"/>
            </a:p>
          </p:txBody>
        </p:sp>
      </p:grpSp>
      <p:cxnSp>
        <p:nvCxnSpPr>
          <p:cNvPr id="120" name="Google Shape;120;p18"/>
          <p:cNvCxnSpPr>
            <a:stCxn id="115" idx="3"/>
            <a:endCxn id="112" idx="1"/>
          </p:cNvCxnSpPr>
          <p:nvPr/>
        </p:nvCxnSpPr>
        <p:spPr>
          <a:xfrm flipH="1" rot="10800000">
            <a:off x="2654823" y="2781286"/>
            <a:ext cx="3846300" cy="3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9" idx="2"/>
          </p:cNvCxnSpPr>
          <p:nvPr/>
        </p:nvCxnSpPr>
        <p:spPr>
          <a:xfrm flipH="1">
            <a:off x="4621363" y="2166975"/>
            <a:ext cx="13200" cy="65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/>
          <p:nvPr/>
        </p:nvSpPr>
        <p:spPr>
          <a:xfrm>
            <a:off x="4087200" y="2655325"/>
            <a:ext cx="1114800" cy="718200"/>
          </a:xfrm>
          <a:prstGeom prst="ellipse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222350" y="2768150"/>
            <a:ext cx="14226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97A7"/>
                </a:solidFill>
              </a:rPr>
              <a:t>Model</a:t>
            </a:r>
            <a:endParaRPr b="1" sz="1800">
              <a:solidFill>
                <a:srgbClr val="0097A7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3784272" y="2432975"/>
            <a:ext cx="429300" cy="297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 txBox="1"/>
          <p:nvPr/>
        </p:nvSpPr>
        <p:spPr>
          <a:xfrm>
            <a:off x="2926674" y="2181125"/>
            <a:ext cx="11148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parameters</a:t>
            </a:r>
            <a:endParaRPr b="1" sz="1200"/>
          </a:p>
        </p:txBody>
      </p:sp>
      <p:cxnSp>
        <p:nvCxnSpPr>
          <p:cNvPr id="126" name="Google Shape;126;p18"/>
          <p:cNvCxnSpPr/>
          <p:nvPr/>
        </p:nvCxnSpPr>
        <p:spPr>
          <a:xfrm rot="10800000">
            <a:off x="1595344" y="3411420"/>
            <a:ext cx="0" cy="52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8"/>
          <p:cNvCxnSpPr/>
          <p:nvPr/>
        </p:nvCxnSpPr>
        <p:spPr>
          <a:xfrm rot="10800000">
            <a:off x="2177678" y="3239673"/>
            <a:ext cx="0" cy="52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1201750" y="4124634"/>
            <a:ext cx="968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76CA0"/>
                </a:solidFill>
              </a:rPr>
              <a:t>Train</a:t>
            </a:r>
            <a:endParaRPr b="1">
              <a:solidFill>
                <a:srgbClr val="176CA0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885451" y="3761793"/>
            <a:ext cx="968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AB40"/>
                </a:solidFill>
              </a:rPr>
              <a:t>Test</a:t>
            </a:r>
            <a:endParaRPr b="1">
              <a:solidFill>
                <a:srgbClr val="FFAB40"/>
              </a:solidFill>
            </a:endParaRPr>
          </a:p>
        </p:txBody>
      </p:sp>
      <p:grpSp>
        <p:nvGrpSpPr>
          <p:cNvPr id="130" name="Google Shape;130;p18"/>
          <p:cNvGrpSpPr/>
          <p:nvPr/>
        </p:nvGrpSpPr>
        <p:grpSpPr>
          <a:xfrm>
            <a:off x="6897419" y="3615800"/>
            <a:ext cx="753796" cy="718222"/>
            <a:chOff x="7078000" y="3387075"/>
            <a:chExt cx="809750" cy="585300"/>
          </a:xfrm>
        </p:grpSpPr>
        <p:sp>
          <p:nvSpPr>
            <p:cNvPr id="131" name="Google Shape;131;p18"/>
            <p:cNvSpPr/>
            <p:nvPr/>
          </p:nvSpPr>
          <p:spPr>
            <a:xfrm>
              <a:off x="7078000" y="3436575"/>
              <a:ext cx="807948" cy="527688"/>
            </a:xfrm>
            <a:prstGeom prst="flowChartDocumen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7157850" y="3387075"/>
              <a:ext cx="7299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New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data</a:t>
              </a:r>
              <a:endParaRPr/>
            </a:p>
          </p:txBody>
        </p:sp>
      </p:grpSp>
      <p:cxnSp>
        <p:nvCxnSpPr>
          <p:cNvPr id="133" name="Google Shape;133;p18"/>
          <p:cNvCxnSpPr/>
          <p:nvPr/>
        </p:nvCxnSpPr>
        <p:spPr>
          <a:xfrm rot="10800000">
            <a:off x="7294200" y="3269875"/>
            <a:ext cx="0" cy="2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 rot="10800000">
            <a:off x="7294200" y="1898275"/>
            <a:ext cx="0" cy="2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8"/>
          <p:cNvSpPr/>
          <p:nvPr/>
        </p:nvSpPr>
        <p:spPr>
          <a:xfrm>
            <a:off x="6617350" y="1225500"/>
            <a:ext cx="1313700" cy="585300"/>
          </a:xfrm>
          <a:prstGeom prst="flowChartMagneticTap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583525" y="1316675"/>
            <a:ext cx="14229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prediction</a:t>
            </a:r>
            <a:endParaRPr b="1"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latin typeface="Cambria"/>
                <a:ea typeface="Cambria"/>
                <a:cs typeface="Cambria"/>
                <a:sym typeface="Cambria"/>
              </a:rPr>
              <a:t>ML in the world: where you already use it</a:t>
            </a:r>
            <a:endParaRPr sz="282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75" y="2200525"/>
            <a:ext cx="2561025" cy="16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23675" y="2759750"/>
            <a:ext cx="1150500" cy="50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850" y="1170125"/>
            <a:ext cx="1433025" cy="1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200" y="1170125"/>
            <a:ext cx="1271200" cy="12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6">
            <a:alphaModFix/>
          </a:blip>
          <a:srcRect b="0" l="23141" r="0" t="0"/>
          <a:stretch/>
        </p:blipFill>
        <p:spPr>
          <a:xfrm>
            <a:off x="6067700" y="2759750"/>
            <a:ext cx="20131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7">
            <a:alphaModFix/>
          </a:blip>
          <a:srcRect b="0" l="0" r="0" t="8908"/>
          <a:stretch/>
        </p:blipFill>
        <p:spPr>
          <a:xfrm>
            <a:off x="3184600" y="3451100"/>
            <a:ext cx="2482824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1450"/>
            <a:ext cx="9143999" cy="57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228250" y="9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ML in HEP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mbria"/>
                <a:ea typeface="Cambria"/>
                <a:cs typeface="Cambria"/>
                <a:sym typeface="Cambria"/>
              </a:rPr>
              <a:t>ML in HEP   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1700" y="1463350"/>
            <a:ext cx="7937100" cy="3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Overview here : </a:t>
            </a:r>
            <a:r>
              <a:rPr lang="fr" sz="2000" u="sng">
                <a:solidFill>
                  <a:schemeClr val="hlink"/>
                </a:solidFill>
                <a:hlinkClick r:id="rId3"/>
              </a:rPr>
              <a:t>arXiv:1807.02876</a:t>
            </a:r>
            <a:r>
              <a:rPr lang="fr" sz="2000">
                <a:solidFill>
                  <a:srgbClr val="666666"/>
                </a:solidFill>
              </a:rPr>
              <a:t>, </a:t>
            </a:r>
            <a:r>
              <a:rPr lang="fr" sz="2000" u="sng">
                <a:solidFill>
                  <a:schemeClr val="hlink"/>
                </a:solidFill>
                <a:hlinkClick r:id="rId4"/>
              </a:rPr>
              <a:t>arXiv:2102.02770</a:t>
            </a:r>
            <a:endParaRPr sz="2000">
              <a:solidFill>
                <a:srgbClr val="666666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925" y="2214477"/>
            <a:ext cx="5580524" cy="25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